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76200"/>
            <a:ext cx="8534400" cy="647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D694-01EC-4211-95B8-5A24575C9C8F}" type="datetimeFigureOut">
              <a:rPr lang="en-US"/>
              <a:pPr>
                <a:defRPr/>
              </a:pPr>
              <a:t>12/4/2016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CF6EB-7922-4134-88E2-E9C3C3800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2586B-2C51-4643-98A9-3F67EA213868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3F904-2FD8-4C3C-BC1B-BB2D9D8ABB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inh-nen-powerpoint-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19200" y="1600200"/>
            <a:ext cx="6324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Bài 96: PHÂN </a:t>
            </a:r>
            <a:r>
              <a:rPr lang="en-US" sz="60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SỐ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2826603"/>
            <a:ext cx="57912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Môn: Toán – Lớp 4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Orange_Slic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3581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Untitl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592512"/>
            <a:ext cx="31242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pizza6_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0"/>
            <a:ext cx="3124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images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495800"/>
            <a:ext cx="2514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1752600" y="3276600"/>
            <a:ext cx="2057400" cy="1447800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i="1" smtClean="0">
                <a:solidFill>
                  <a:srgbClr val="FF0000"/>
                </a:solidFill>
              </a:rPr>
              <a:t>?</a:t>
            </a:r>
            <a:endParaRPr lang="en-US" sz="60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5" descr="slide 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52000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9" name="WordArt 25"/>
          <p:cNvSpPr>
            <a:spLocks noChangeArrowheads="1" noChangeShapeType="1" noTextEdit="1"/>
          </p:cNvSpPr>
          <p:nvPr/>
        </p:nvSpPr>
        <p:spPr bwMode="auto">
          <a:xfrm>
            <a:off x="3657600" y="2590800"/>
            <a:ext cx="4876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6160A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Gấp để chia hình tròn </a:t>
            </a:r>
          </a:p>
          <a:p>
            <a:pPr algn="ctr"/>
            <a:r>
              <a:rPr lang="vi-VN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6160A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thành 6 phần bằng nhau</a:t>
            </a:r>
            <a:endParaRPr lang="en-US" sz="36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B6160A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2018" name="Picture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0288" y="2514600"/>
            <a:ext cx="10525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19" name="Picture 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37075" y="1981200"/>
            <a:ext cx="1101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0" name="Picture 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0175" y="1828800"/>
            <a:ext cx="23844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1" name="Picture 3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57513" y="1981200"/>
            <a:ext cx="10810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2" name="Picture 3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12075" y="2895600"/>
            <a:ext cx="8985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3" name="Picture 3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19400" y="4330700"/>
            <a:ext cx="2600325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9" grpId="0" animBg="1"/>
      <p:bldP spid="4200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3" descr="hinh-nen-powerpoint-don-gian-2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200400" y="1320800"/>
            <a:ext cx="50593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>
                <a:solidFill>
                  <a:srgbClr val="000000"/>
                </a:solidFill>
                <a:cs typeface="Times New Roman" pitchFamily="18" charset="0"/>
              </a:rPr>
              <a:t>Đã tô màu</a:t>
            </a:r>
            <a:r>
              <a:rPr lang="vi-VN" sz="2400">
                <a:cs typeface="Times New Roman" pitchFamily="18" charset="0"/>
              </a:rPr>
              <a:t> </a:t>
            </a:r>
            <a:r>
              <a:rPr lang="vi-VN" sz="28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năm phần sáu</a:t>
            </a:r>
            <a:r>
              <a:rPr lang="vi-VN" sz="2400">
                <a:cs typeface="Times New Roman" pitchFamily="18" charset="0"/>
              </a:rPr>
              <a:t> </a:t>
            </a:r>
            <a:r>
              <a:rPr lang="vi-VN" sz="2400">
                <a:solidFill>
                  <a:srgbClr val="000000"/>
                </a:solidFill>
                <a:cs typeface="Times New Roman" pitchFamily="18" charset="0"/>
              </a:rPr>
              <a:t>hình tròn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57800" y="1720850"/>
            <a:ext cx="609600" cy="1196975"/>
            <a:chOff x="4992" y="1634"/>
            <a:chExt cx="384" cy="75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5027" y="1634"/>
              <a:ext cx="278" cy="754"/>
              <a:chOff x="5027" y="1634"/>
              <a:chExt cx="278" cy="754"/>
            </a:xfrm>
          </p:grpSpPr>
          <p:sp>
            <p:nvSpPr>
              <p:cNvPr id="8212" name="Text Box 12"/>
              <p:cNvSpPr txBox="1">
                <a:spLocks noChangeArrowheads="1"/>
              </p:cNvSpPr>
              <p:nvPr/>
            </p:nvSpPr>
            <p:spPr bwMode="auto">
              <a:xfrm>
                <a:off x="5037" y="1634"/>
                <a:ext cx="268" cy="4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8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8213" name="Text Box 13"/>
              <p:cNvSpPr txBox="1">
                <a:spLocks noChangeArrowheads="1"/>
              </p:cNvSpPr>
              <p:nvPr/>
            </p:nvSpPr>
            <p:spPr bwMode="auto">
              <a:xfrm>
                <a:off x="5027" y="1965"/>
                <a:ext cx="268" cy="4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8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</p:grpSp>
        <p:sp>
          <p:nvSpPr>
            <p:cNvPr id="8211" name="Line 14"/>
            <p:cNvSpPr>
              <a:spLocks noChangeShapeType="1"/>
            </p:cNvSpPr>
            <p:nvPr/>
          </p:nvSpPr>
          <p:spPr bwMode="auto">
            <a:xfrm>
              <a:off x="4992" y="2016"/>
              <a:ext cx="384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7" name="Text Box 1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741863" y="2854325"/>
            <a:ext cx="2651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g</a:t>
            </a:r>
            <a:r>
              <a:rPr lang="vi-VN" sz="2800">
                <a:solidFill>
                  <a:srgbClr val="000000"/>
                </a:solidFill>
                <a:cs typeface="Times New Roman" pitchFamily="18" charset="0"/>
              </a:rPr>
              <a:t>ọi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l</a:t>
            </a:r>
            <a:r>
              <a:rPr lang="vi-VN" sz="2800">
                <a:solidFill>
                  <a:srgbClr val="000000"/>
                </a:solidFill>
                <a:cs typeface="Times New Roman" pitchFamily="18" charset="0"/>
              </a:rPr>
              <a:t>à</a:t>
            </a:r>
            <a:r>
              <a:rPr lang="en-US">
                <a:cs typeface="Times New Roman" pitchFamily="18" charset="0"/>
              </a:rPr>
              <a:t>  </a:t>
            </a:r>
            <a:r>
              <a:rPr lang="en-US" sz="32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sz="32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sz="32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 s</a:t>
            </a:r>
            <a:r>
              <a:rPr lang="vi-VN" sz="32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rot="20696537" flipH="1">
            <a:off x="4581525" y="2608263"/>
            <a:ext cx="457200" cy="120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rot="2870852" flipH="1">
            <a:off x="4522788" y="3902075"/>
            <a:ext cx="457200" cy="120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368925" y="2125663"/>
            <a:ext cx="35464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20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20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500" i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cho biết 5 phần bằng</a:t>
            </a:r>
            <a:r>
              <a:rPr lang="en-US" sz="2500" i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500" i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nhau đã được tô màu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153025" y="3857625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220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20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i="1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cho biết hình tròn được </a:t>
            </a:r>
          </a:p>
          <a:p>
            <a:pPr algn="ctr" eaLnBrk="0" hangingPunct="0"/>
            <a:r>
              <a:rPr lang="vi-VN" sz="2400" i="1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chia thành 6 phần bằng nhau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4910138" y="3852863"/>
            <a:ext cx="1220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 s</a:t>
            </a:r>
            <a:r>
              <a:rPr lang="vi-VN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4953000" y="2133600"/>
            <a:ext cx="9794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ử</a:t>
            </a:r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ố</a:t>
            </a:r>
          </a:p>
        </p:txBody>
      </p:sp>
      <p:pic>
        <p:nvPicPr>
          <p:cNvPr id="8204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488" y="1057275"/>
            <a:ext cx="29908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8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1763" y="1143000"/>
            <a:ext cx="2916237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1566863" y="12192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19088" y="1905000"/>
            <a:ext cx="25146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29"/>
          <p:cNvSpPr>
            <a:spLocks noChangeShapeType="1"/>
          </p:cNvSpPr>
          <p:nvPr/>
        </p:nvSpPr>
        <p:spPr bwMode="auto">
          <a:xfrm flipV="1">
            <a:off x="319088" y="1905000"/>
            <a:ext cx="25146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Text Box 30"/>
          <p:cNvSpPr txBox="1">
            <a:spLocks noChangeArrowheads="1"/>
          </p:cNvSpPr>
          <p:nvPr/>
        </p:nvSpPr>
        <p:spPr bwMode="auto">
          <a:xfrm>
            <a:off x="152400" y="6699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a)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4.17053E-7 L -0.15833 0.122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6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2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2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2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7" grpId="0"/>
      <p:bldP spid="18448" grpId="0" animBg="1"/>
      <p:bldP spid="18449" grpId="0" animBg="1"/>
      <p:bldP spid="18450" grpId="0"/>
      <p:bldP spid="18451" grpId="0"/>
      <p:bldP spid="18452" grpId="0"/>
      <p:bldP spid="184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04800" y="361950"/>
            <a:ext cx="1739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Ví dụ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2400" b="1">
                <a:latin typeface="Times New Roman" pitchFamily="18" charset="0"/>
                <a:cs typeface="Times New Roman" pitchFamily="18" charset="0"/>
              </a:rPr>
              <a:t>Viết rồi đọc phân số chỉ phần đã tô màu trong mỗi hình dưới đây: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1981200"/>
            <a:ext cx="1662113" cy="1662113"/>
            <a:chOff x="624" y="1440"/>
            <a:chExt cx="1152" cy="1152"/>
          </a:xfrm>
        </p:grpSpPr>
        <p:sp>
          <p:nvSpPr>
            <p:cNvPr id="9258" name="Oval 7"/>
            <p:cNvSpPr>
              <a:spLocks noChangeArrowheads="1"/>
            </p:cNvSpPr>
            <p:nvPr/>
          </p:nvSpPr>
          <p:spPr bwMode="auto">
            <a:xfrm>
              <a:off x="624" y="1440"/>
              <a:ext cx="1152" cy="115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vi-VN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59" name="PubChord"/>
            <p:cNvSpPr>
              <a:spLocks noEditPoints="1" noChangeArrowheads="1"/>
            </p:cNvSpPr>
            <p:nvPr/>
          </p:nvSpPr>
          <p:spPr bwMode="auto">
            <a:xfrm rot="2665964">
              <a:off x="624" y="1440"/>
              <a:ext cx="1152" cy="1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69 w 21600"/>
                <a:gd name="T10" fmla="*/ 3169 h 21600"/>
                <a:gd name="T11" fmla="*/ 18431 w 21600"/>
                <a:gd name="T12" fmla="*/ 18431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0" y="79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lnTo>
                    <a:pt x="3163" y="3163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281613" y="1981200"/>
            <a:ext cx="1447800" cy="1447800"/>
            <a:chOff x="2688" y="1484"/>
            <a:chExt cx="672" cy="672"/>
          </a:xfrm>
        </p:grpSpPr>
        <p:sp>
          <p:nvSpPr>
            <p:cNvPr id="9254" name="Rectangle 10"/>
            <p:cNvSpPr>
              <a:spLocks noChangeArrowheads="1"/>
            </p:cNvSpPr>
            <p:nvPr/>
          </p:nvSpPr>
          <p:spPr bwMode="auto">
            <a:xfrm>
              <a:off x="2688" y="1484"/>
              <a:ext cx="336" cy="33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55" name="Rectangle 11"/>
            <p:cNvSpPr>
              <a:spLocks noChangeArrowheads="1"/>
            </p:cNvSpPr>
            <p:nvPr/>
          </p:nvSpPr>
          <p:spPr bwMode="auto">
            <a:xfrm>
              <a:off x="2688" y="1820"/>
              <a:ext cx="336" cy="33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12"/>
            <p:cNvSpPr>
              <a:spLocks noChangeArrowheads="1"/>
            </p:cNvSpPr>
            <p:nvPr/>
          </p:nvSpPr>
          <p:spPr bwMode="auto">
            <a:xfrm>
              <a:off x="3024" y="1820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Rectangle 13"/>
            <p:cNvSpPr>
              <a:spLocks noChangeArrowheads="1"/>
            </p:cNvSpPr>
            <p:nvPr/>
          </p:nvSpPr>
          <p:spPr bwMode="auto">
            <a:xfrm>
              <a:off x="3024" y="1484"/>
              <a:ext cx="336" cy="33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462213" y="4343400"/>
            <a:ext cx="2438400" cy="1463675"/>
            <a:chOff x="6840" y="6120"/>
            <a:chExt cx="1800" cy="1080"/>
          </a:xfrm>
        </p:grpSpPr>
        <p:sp>
          <p:nvSpPr>
            <p:cNvPr id="9247" name="Rectangle 15"/>
            <p:cNvSpPr>
              <a:spLocks noChangeArrowheads="1"/>
            </p:cNvSpPr>
            <p:nvPr/>
          </p:nvSpPr>
          <p:spPr bwMode="auto">
            <a:xfrm>
              <a:off x="6840" y="6120"/>
              <a:ext cx="360" cy="360"/>
            </a:xfrm>
            <a:prstGeom prst="rect">
              <a:avLst/>
            </a:prstGeom>
            <a:solidFill>
              <a:srgbClr val="FFCC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Rectangle 16"/>
            <p:cNvSpPr>
              <a:spLocks noChangeArrowheads="1"/>
            </p:cNvSpPr>
            <p:nvPr/>
          </p:nvSpPr>
          <p:spPr bwMode="auto">
            <a:xfrm>
              <a:off x="7200" y="6120"/>
              <a:ext cx="360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Rectangle 17"/>
            <p:cNvSpPr>
              <a:spLocks noChangeArrowheads="1"/>
            </p:cNvSpPr>
            <p:nvPr/>
          </p:nvSpPr>
          <p:spPr bwMode="auto">
            <a:xfrm>
              <a:off x="7560" y="6120"/>
              <a:ext cx="360" cy="360"/>
            </a:xfrm>
            <a:prstGeom prst="rect">
              <a:avLst/>
            </a:prstGeom>
            <a:solidFill>
              <a:srgbClr val="FFCC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Rectangle 18"/>
            <p:cNvSpPr>
              <a:spLocks noChangeArrowheads="1"/>
            </p:cNvSpPr>
            <p:nvPr/>
          </p:nvSpPr>
          <p:spPr bwMode="auto">
            <a:xfrm>
              <a:off x="7560" y="6480"/>
              <a:ext cx="360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Rectangle 19"/>
            <p:cNvSpPr>
              <a:spLocks noChangeArrowheads="1"/>
            </p:cNvSpPr>
            <p:nvPr/>
          </p:nvSpPr>
          <p:spPr bwMode="auto">
            <a:xfrm>
              <a:off x="7560" y="6840"/>
              <a:ext cx="360" cy="360"/>
            </a:xfrm>
            <a:prstGeom prst="rect">
              <a:avLst/>
            </a:prstGeom>
            <a:solidFill>
              <a:srgbClr val="FFCC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Rectangle 20"/>
            <p:cNvSpPr>
              <a:spLocks noChangeArrowheads="1"/>
            </p:cNvSpPr>
            <p:nvPr/>
          </p:nvSpPr>
          <p:spPr bwMode="auto">
            <a:xfrm>
              <a:off x="7920" y="6840"/>
              <a:ext cx="360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Rectangle 21"/>
            <p:cNvSpPr>
              <a:spLocks noChangeArrowheads="1"/>
            </p:cNvSpPr>
            <p:nvPr/>
          </p:nvSpPr>
          <p:spPr bwMode="auto">
            <a:xfrm>
              <a:off x="8280" y="6840"/>
              <a:ext cx="360" cy="360"/>
            </a:xfrm>
            <a:prstGeom prst="rect">
              <a:avLst/>
            </a:prstGeom>
            <a:solidFill>
              <a:srgbClr val="FFCC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" name="Text Box 32"/>
          <p:cNvSpPr txBox="1">
            <a:spLocks noChangeArrowheads="1"/>
          </p:cNvSpPr>
          <p:nvPr/>
        </p:nvSpPr>
        <p:spPr bwMode="auto">
          <a:xfrm>
            <a:off x="1143000" y="3733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  <a:cs typeface="Times New Roman" pitchFamily="18" charset="0"/>
              </a:rPr>
              <a:t>A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Text Box 33"/>
          <p:cNvSpPr txBox="1">
            <a:spLocks noChangeArrowheads="1"/>
          </p:cNvSpPr>
          <p:nvPr/>
        </p:nvSpPr>
        <p:spPr bwMode="auto">
          <a:xfrm>
            <a:off x="5815013" y="3505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Text Box 34"/>
          <p:cNvSpPr txBox="1">
            <a:spLocks noChangeArrowheads="1"/>
          </p:cNvSpPr>
          <p:nvPr/>
        </p:nvSpPr>
        <p:spPr bwMode="auto">
          <a:xfrm>
            <a:off x="3800475" y="5867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  <a:cs typeface="Times New Roman" pitchFamily="18" charset="0"/>
              </a:rPr>
              <a:t>C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2344738" y="2795588"/>
            <a:ext cx="2193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000">
                <a:latin typeface="Times New Roman" pitchFamily="18" charset="0"/>
                <a:cs typeface="Times New Roman" pitchFamily="18" charset="0"/>
              </a:rPr>
              <a:t>Đọc: </a:t>
            </a:r>
            <a:r>
              <a:rPr lang="vi-VN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 phần hai</a:t>
            </a:r>
            <a:r>
              <a:rPr lang="vi-VN" b="1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7034213" y="2795588"/>
            <a:ext cx="1881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000">
                <a:latin typeface="Times New Roman" pitchFamily="18" charset="0"/>
                <a:cs typeface="Times New Roman" pitchFamily="18" charset="0"/>
              </a:rPr>
              <a:t>Đọc: </a:t>
            </a:r>
            <a:r>
              <a:rPr lang="vi-VN" sz="20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ba phần tư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995863" y="5241925"/>
            <a:ext cx="2166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000">
                <a:latin typeface="Times New Roman" pitchFamily="18" charset="0"/>
                <a:cs typeface="Times New Roman" pitchFamily="18" charset="0"/>
              </a:rPr>
              <a:t>Đọc: </a:t>
            </a:r>
            <a:r>
              <a:rPr lang="vi-VN" sz="2000" b="1" i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bốn phần bảy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2328863" y="1905000"/>
            <a:ext cx="981075" cy="800100"/>
            <a:chOff x="1467" y="1200"/>
            <a:chExt cx="618" cy="504"/>
          </a:xfrm>
        </p:grpSpPr>
        <p:sp>
          <p:nvSpPr>
            <p:cNvPr id="9242" name="Text Box 41"/>
            <p:cNvSpPr txBox="1">
              <a:spLocks noChangeArrowheads="1"/>
            </p:cNvSpPr>
            <p:nvPr/>
          </p:nvSpPr>
          <p:spPr bwMode="auto">
            <a:xfrm>
              <a:off x="1467" y="1305"/>
              <a:ext cx="4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Vi</a:t>
              </a:r>
              <a:r>
                <a:rPr lang="vi-VN" sz="2000">
                  <a:latin typeface="Times New Roman" pitchFamily="18" charset="0"/>
                  <a:cs typeface="Times New Roman" pitchFamily="18" charset="0"/>
                </a:rPr>
                <a:t>ết:</a:t>
              </a:r>
              <a:r>
                <a:rPr lang="vi-VN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1872" y="1200"/>
              <a:ext cx="213" cy="504"/>
              <a:chOff x="1872" y="1200"/>
              <a:chExt cx="213" cy="504"/>
            </a:xfrm>
          </p:grpSpPr>
          <p:sp>
            <p:nvSpPr>
              <p:cNvPr id="9244" name="Text Box 43"/>
              <p:cNvSpPr txBox="1">
                <a:spLocks noChangeArrowheads="1"/>
              </p:cNvSpPr>
              <p:nvPr/>
            </p:nvSpPr>
            <p:spPr bwMode="auto">
              <a:xfrm>
                <a:off x="1872" y="120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9245" name="Line 44"/>
              <p:cNvSpPr>
                <a:spLocks noChangeShapeType="1"/>
              </p:cNvSpPr>
              <p:nvPr/>
            </p:nvSpPr>
            <p:spPr bwMode="auto">
              <a:xfrm>
                <a:off x="1882" y="146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Text Box 45"/>
              <p:cNvSpPr txBox="1">
                <a:spLocks noChangeArrowheads="1"/>
              </p:cNvSpPr>
              <p:nvPr/>
            </p:nvSpPr>
            <p:spPr bwMode="auto">
              <a:xfrm>
                <a:off x="1873" y="141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967288" y="4343400"/>
            <a:ext cx="1076325" cy="800100"/>
            <a:chOff x="4383" y="1344"/>
            <a:chExt cx="678" cy="504"/>
          </a:xfrm>
        </p:grpSpPr>
        <p:sp>
          <p:nvSpPr>
            <p:cNvPr id="9237" name="Text Box 47"/>
            <p:cNvSpPr txBox="1">
              <a:spLocks noChangeArrowheads="1"/>
            </p:cNvSpPr>
            <p:nvPr/>
          </p:nvSpPr>
          <p:spPr bwMode="auto">
            <a:xfrm>
              <a:off x="4383" y="1440"/>
              <a:ext cx="4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Vi</a:t>
              </a:r>
              <a:r>
                <a:rPr lang="vi-VN" sz="2000">
                  <a:latin typeface="Times New Roman" pitchFamily="18" charset="0"/>
                  <a:cs typeface="Times New Roman" pitchFamily="18" charset="0"/>
                </a:rPr>
                <a:t>ết: </a:t>
              </a:r>
            </a:p>
          </p:txBody>
        </p: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4848" y="1344"/>
              <a:ext cx="213" cy="504"/>
              <a:chOff x="1872" y="1200"/>
              <a:chExt cx="213" cy="504"/>
            </a:xfrm>
          </p:grpSpPr>
          <p:sp>
            <p:nvSpPr>
              <p:cNvPr id="9239" name="Text Box 49"/>
              <p:cNvSpPr txBox="1">
                <a:spLocks noChangeArrowheads="1"/>
              </p:cNvSpPr>
              <p:nvPr/>
            </p:nvSpPr>
            <p:spPr bwMode="auto">
              <a:xfrm>
                <a:off x="1872" y="120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9240" name="Line 50"/>
              <p:cNvSpPr>
                <a:spLocks noChangeShapeType="1"/>
              </p:cNvSpPr>
              <p:nvPr/>
            </p:nvSpPr>
            <p:spPr bwMode="auto">
              <a:xfrm>
                <a:off x="1882" y="146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Text Box 51"/>
              <p:cNvSpPr txBox="1">
                <a:spLocks noChangeArrowheads="1"/>
              </p:cNvSpPr>
              <p:nvPr/>
            </p:nvSpPr>
            <p:spPr bwMode="auto">
              <a:xfrm>
                <a:off x="1873" y="141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FFCC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7018338" y="1905000"/>
            <a:ext cx="1039812" cy="800100"/>
            <a:chOff x="1526" y="2736"/>
            <a:chExt cx="655" cy="504"/>
          </a:xfrm>
        </p:grpSpPr>
        <p:sp>
          <p:nvSpPr>
            <p:cNvPr id="9232" name="Text Box 59"/>
            <p:cNvSpPr txBox="1">
              <a:spLocks noChangeArrowheads="1"/>
            </p:cNvSpPr>
            <p:nvPr/>
          </p:nvSpPr>
          <p:spPr bwMode="auto">
            <a:xfrm>
              <a:off x="1526" y="2841"/>
              <a:ext cx="4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Vi</a:t>
              </a:r>
              <a:r>
                <a:rPr lang="vi-VN" sz="2000">
                  <a:latin typeface="Times New Roman" pitchFamily="18" charset="0"/>
                  <a:cs typeface="Times New Roman" pitchFamily="18" charset="0"/>
                </a:rPr>
                <a:t>ết: </a:t>
              </a:r>
            </a:p>
          </p:txBody>
        </p:sp>
        <p:grpSp>
          <p:nvGrpSpPr>
            <p:cNvPr id="10" name="Group 60"/>
            <p:cNvGrpSpPr>
              <a:grpSpLocks/>
            </p:cNvGrpSpPr>
            <p:nvPr/>
          </p:nvGrpSpPr>
          <p:grpSpPr bwMode="auto">
            <a:xfrm>
              <a:off x="1968" y="2736"/>
              <a:ext cx="213" cy="504"/>
              <a:chOff x="1872" y="1200"/>
              <a:chExt cx="213" cy="504"/>
            </a:xfrm>
          </p:grpSpPr>
          <p:sp>
            <p:nvSpPr>
              <p:cNvPr id="9234" name="Text Box 61"/>
              <p:cNvSpPr txBox="1">
                <a:spLocks noChangeArrowheads="1"/>
              </p:cNvSpPr>
              <p:nvPr/>
            </p:nvSpPr>
            <p:spPr bwMode="auto">
              <a:xfrm>
                <a:off x="1872" y="120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9235" name="Line 62"/>
              <p:cNvSpPr>
                <a:spLocks noChangeShapeType="1"/>
              </p:cNvSpPr>
              <p:nvPr/>
            </p:nvSpPr>
            <p:spPr bwMode="auto">
              <a:xfrm>
                <a:off x="1882" y="146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6" name="Text Box 63"/>
              <p:cNvSpPr txBox="1">
                <a:spLocks noChangeArrowheads="1"/>
              </p:cNvSpPr>
              <p:nvPr/>
            </p:nvSpPr>
            <p:spPr bwMode="auto">
              <a:xfrm>
                <a:off x="1873" y="141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33CC33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</p:grp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2" grpId="0"/>
      <p:bldP spid="19493" grpId="0"/>
      <p:bldP spid="194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1" descr="hinh-nen-powerpoint-don-gian-2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58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612775" y="457200"/>
            <a:ext cx="85312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2200" b="1">
                <a:solidFill>
                  <a:srgbClr val="000066"/>
                </a:solidFill>
                <a:latin typeface="Times-Narrow" pitchFamily="18" charset="0"/>
                <a:cs typeface="Times New Roman" pitchFamily="18" charset="0"/>
              </a:rPr>
              <a:t>a</a:t>
            </a:r>
            <a:r>
              <a:rPr lang="en-US" sz="2200" b="1">
                <a:solidFill>
                  <a:srgbClr val="000066"/>
                </a:solidFill>
                <a:latin typeface="Times-Narrow" pitchFamily="18" charset="0"/>
                <a:cs typeface="Times New Roman" pitchFamily="18" charset="0"/>
              </a:rPr>
              <a:t>)</a:t>
            </a:r>
            <a:r>
              <a:rPr lang="vi-VN" sz="2200" b="1">
                <a:solidFill>
                  <a:srgbClr val="000066"/>
                </a:solidFill>
                <a:latin typeface="Times-Narrow" pitchFamily="18" charset="0"/>
                <a:cs typeface="Times New Roman" pitchFamily="18" charset="0"/>
              </a:rPr>
              <a:t> Viết rồi đọc phân số chỉ phần đã tô màu trong mỗi hình dưới đây: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95400" y="1752600"/>
            <a:ext cx="1752600" cy="1052513"/>
            <a:chOff x="392" y="1200"/>
            <a:chExt cx="1246" cy="748"/>
          </a:xfrm>
        </p:grpSpPr>
        <p:sp>
          <p:nvSpPr>
            <p:cNvPr id="9309" name="Rectangle 11"/>
            <p:cNvSpPr>
              <a:spLocks noChangeArrowheads="1"/>
            </p:cNvSpPr>
            <p:nvPr/>
          </p:nvSpPr>
          <p:spPr bwMode="auto">
            <a:xfrm>
              <a:off x="639" y="1200"/>
              <a:ext cx="248" cy="74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2" name="Rectangle 12"/>
            <p:cNvSpPr>
              <a:spLocks noChangeArrowheads="1"/>
            </p:cNvSpPr>
            <p:nvPr/>
          </p:nvSpPr>
          <p:spPr bwMode="auto">
            <a:xfrm>
              <a:off x="639" y="1200"/>
              <a:ext cx="747" cy="748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3" name="Rectangle 13"/>
            <p:cNvSpPr>
              <a:spLocks noChangeArrowheads="1"/>
            </p:cNvSpPr>
            <p:nvPr/>
          </p:nvSpPr>
          <p:spPr bwMode="auto">
            <a:xfrm>
              <a:off x="1142" y="1200"/>
              <a:ext cx="249" cy="748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Rectangle 14"/>
            <p:cNvSpPr>
              <a:spLocks noChangeArrowheads="1"/>
            </p:cNvSpPr>
            <p:nvPr/>
          </p:nvSpPr>
          <p:spPr bwMode="auto">
            <a:xfrm>
              <a:off x="392" y="1200"/>
              <a:ext cx="249" cy="74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5" name="Rectangle 15"/>
            <p:cNvSpPr>
              <a:spLocks noChangeArrowheads="1"/>
            </p:cNvSpPr>
            <p:nvPr/>
          </p:nvSpPr>
          <p:spPr bwMode="auto">
            <a:xfrm>
              <a:off x="1389" y="1200"/>
              <a:ext cx="249" cy="74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191000" y="1676400"/>
            <a:ext cx="1141413" cy="1143000"/>
            <a:chOff x="2208" y="1195"/>
            <a:chExt cx="706" cy="707"/>
          </a:xfrm>
        </p:grpSpPr>
        <p:sp>
          <p:nvSpPr>
            <p:cNvPr id="10324" name="Oval 17"/>
            <p:cNvSpPr>
              <a:spLocks noChangeArrowheads="1"/>
            </p:cNvSpPr>
            <p:nvPr/>
          </p:nvSpPr>
          <p:spPr bwMode="auto">
            <a:xfrm>
              <a:off x="2208" y="1200"/>
              <a:ext cx="702" cy="70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vi-VN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5" name="PubChord"/>
            <p:cNvSpPr>
              <a:spLocks noEditPoints="1" noChangeArrowheads="1"/>
            </p:cNvSpPr>
            <p:nvPr/>
          </p:nvSpPr>
          <p:spPr bwMode="auto">
            <a:xfrm>
              <a:off x="2212" y="1200"/>
              <a:ext cx="702" cy="7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69 w 21600"/>
                <a:gd name="T10" fmla="*/ 3169 h 21600"/>
                <a:gd name="T11" fmla="*/ 18431 w 21600"/>
                <a:gd name="T12" fmla="*/ 18431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0" y="79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lnTo>
                    <a:pt x="3163" y="3163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6" name="PubChord"/>
            <p:cNvSpPr>
              <a:spLocks noEditPoints="1" noChangeArrowheads="1"/>
            </p:cNvSpPr>
            <p:nvPr/>
          </p:nvSpPr>
          <p:spPr bwMode="auto">
            <a:xfrm rot="-2647139">
              <a:off x="2208" y="1195"/>
              <a:ext cx="702" cy="7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69 w 21600"/>
                <a:gd name="T10" fmla="*/ 3169 h 21600"/>
                <a:gd name="T11" fmla="*/ 18431 w 21600"/>
                <a:gd name="T12" fmla="*/ 18431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0" y="79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lnTo>
                    <a:pt x="3163" y="3163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7" name="Line 20"/>
            <p:cNvSpPr>
              <a:spLocks noChangeShapeType="1"/>
            </p:cNvSpPr>
            <p:nvPr/>
          </p:nvSpPr>
          <p:spPr bwMode="auto">
            <a:xfrm>
              <a:off x="2562" y="1200"/>
              <a:ext cx="0" cy="7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8" name="Line 21"/>
            <p:cNvSpPr>
              <a:spLocks noChangeShapeType="1"/>
            </p:cNvSpPr>
            <p:nvPr/>
          </p:nvSpPr>
          <p:spPr bwMode="auto">
            <a:xfrm rot="-5400000">
              <a:off x="2559" y="1197"/>
              <a:ext cx="0" cy="7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9" name="Line 22"/>
            <p:cNvSpPr>
              <a:spLocks noChangeShapeType="1"/>
            </p:cNvSpPr>
            <p:nvPr/>
          </p:nvSpPr>
          <p:spPr bwMode="auto">
            <a:xfrm rot="-2700000">
              <a:off x="2559" y="1197"/>
              <a:ext cx="0" cy="7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Line 23"/>
            <p:cNvSpPr>
              <a:spLocks noChangeShapeType="1"/>
            </p:cNvSpPr>
            <p:nvPr/>
          </p:nvSpPr>
          <p:spPr bwMode="auto">
            <a:xfrm rot="-8100000">
              <a:off x="2559" y="1197"/>
              <a:ext cx="0" cy="7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705600" y="1524000"/>
            <a:ext cx="1181100" cy="1181100"/>
            <a:chOff x="2952" y="2544"/>
            <a:chExt cx="672" cy="672"/>
          </a:xfrm>
        </p:grpSpPr>
        <p:sp>
          <p:nvSpPr>
            <p:cNvPr id="10321" name="AutoShape 25"/>
            <p:cNvSpPr>
              <a:spLocks noChangeArrowheads="1"/>
            </p:cNvSpPr>
            <p:nvPr/>
          </p:nvSpPr>
          <p:spPr bwMode="auto">
            <a:xfrm>
              <a:off x="3120" y="2544"/>
              <a:ext cx="336" cy="336"/>
            </a:xfrm>
            <a:prstGeom prst="flowChartExtract">
              <a:avLst/>
            </a:prstGeom>
            <a:solidFill>
              <a:srgbClr val="CC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vi-VN" sz="2000">
                <a:solidFill>
                  <a:srgbClr val="9966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2" name="AutoShape 26"/>
            <p:cNvSpPr>
              <a:spLocks noChangeArrowheads="1"/>
            </p:cNvSpPr>
            <p:nvPr/>
          </p:nvSpPr>
          <p:spPr bwMode="auto">
            <a:xfrm>
              <a:off x="2952" y="2880"/>
              <a:ext cx="336" cy="336"/>
            </a:xfrm>
            <a:prstGeom prst="flowChartExtract">
              <a:avLst/>
            </a:prstGeom>
            <a:solidFill>
              <a:srgbClr val="CC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vi-VN" sz="2000">
                <a:solidFill>
                  <a:srgbClr val="9966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3" name="AutoShape 27"/>
            <p:cNvSpPr>
              <a:spLocks noChangeArrowheads="1"/>
            </p:cNvSpPr>
            <p:nvPr/>
          </p:nvSpPr>
          <p:spPr bwMode="auto">
            <a:xfrm>
              <a:off x="3288" y="2880"/>
              <a:ext cx="336" cy="336"/>
            </a:xfrm>
            <a:prstGeom prst="flowChartExtract">
              <a:avLst/>
            </a:prstGeom>
            <a:solidFill>
              <a:srgbClr val="CC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vi-VN" sz="2000">
                <a:solidFill>
                  <a:srgbClr val="9966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066800" y="4419600"/>
            <a:ext cx="2114550" cy="768350"/>
            <a:chOff x="3216" y="3125"/>
            <a:chExt cx="1572" cy="571"/>
          </a:xfrm>
        </p:grpSpPr>
        <p:sp>
          <p:nvSpPr>
            <p:cNvPr id="10311" name="Oval 29"/>
            <p:cNvSpPr>
              <a:spLocks noChangeArrowheads="1"/>
            </p:cNvSpPr>
            <p:nvPr/>
          </p:nvSpPr>
          <p:spPr bwMode="auto">
            <a:xfrm rot="-5400000">
              <a:off x="4236" y="3468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2" name="Oval 30"/>
            <p:cNvSpPr>
              <a:spLocks noChangeArrowheads="1"/>
            </p:cNvSpPr>
            <p:nvPr/>
          </p:nvSpPr>
          <p:spPr bwMode="auto">
            <a:xfrm rot="-5400000">
              <a:off x="3900" y="3125"/>
              <a:ext cx="228" cy="228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3" name="Oval 31"/>
            <p:cNvSpPr>
              <a:spLocks noChangeArrowheads="1"/>
            </p:cNvSpPr>
            <p:nvPr/>
          </p:nvSpPr>
          <p:spPr bwMode="auto">
            <a:xfrm rot="-5400000">
              <a:off x="3900" y="3467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4" name="Oval 32"/>
            <p:cNvSpPr>
              <a:spLocks noChangeArrowheads="1"/>
            </p:cNvSpPr>
            <p:nvPr/>
          </p:nvSpPr>
          <p:spPr bwMode="auto">
            <a:xfrm rot="-5400000">
              <a:off x="3558" y="3467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5" name="Oval 33"/>
            <p:cNvSpPr>
              <a:spLocks noChangeArrowheads="1"/>
            </p:cNvSpPr>
            <p:nvPr/>
          </p:nvSpPr>
          <p:spPr bwMode="auto">
            <a:xfrm rot="-5400000">
              <a:off x="3216" y="3467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6" name="Oval 34"/>
            <p:cNvSpPr>
              <a:spLocks noChangeArrowheads="1"/>
            </p:cNvSpPr>
            <p:nvPr/>
          </p:nvSpPr>
          <p:spPr bwMode="auto">
            <a:xfrm rot="-5400000">
              <a:off x="4236" y="3132"/>
              <a:ext cx="228" cy="228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7" name="Oval 35"/>
            <p:cNvSpPr>
              <a:spLocks noChangeArrowheads="1"/>
            </p:cNvSpPr>
            <p:nvPr/>
          </p:nvSpPr>
          <p:spPr bwMode="auto">
            <a:xfrm rot="-5400000">
              <a:off x="3558" y="3126"/>
              <a:ext cx="228" cy="22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8" name="Oval 36"/>
            <p:cNvSpPr>
              <a:spLocks noChangeArrowheads="1"/>
            </p:cNvSpPr>
            <p:nvPr/>
          </p:nvSpPr>
          <p:spPr bwMode="auto">
            <a:xfrm rot="-5400000">
              <a:off x="3216" y="3125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9" name="Oval 37"/>
            <p:cNvSpPr>
              <a:spLocks noChangeArrowheads="1"/>
            </p:cNvSpPr>
            <p:nvPr/>
          </p:nvSpPr>
          <p:spPr bwMode="auto">
            <a:xfrm rot="-5400000">
              <a:off x="4560" y="3132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0" name="Oval 38"/>
            <p:cNvSpPr>
              <a:spLocks noChangeArrowheads="1"/>
            </p:cNvSpPr>
            <p:nvPr/>
          </p:nvSpPr>
          <p:spPr bwMode="auto">
            <a:xfrm rot="-5400000">
              <a:off x="4560" y="3468"/>
              <a:ext cx="228" cy="228"/>
            </a:xfrm>
            <a:prstGeom prst="ellipse">
              <a:avLst/>
            </a:prstGeom>
            <a:solidFill>
              <a:srgbClr val="00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6096000" y="4191000"/>
            <a:ext cx="2362200" cy="957263"/>
            <a:chOff x="2784" y="2448"/>
            <a:chExt cx="2208" cy="894"/>
          </a:xfrm>
        </p:grpSpPr>
        <p:sp>
          <p:nvSpPr>
            <p:cNvPr id="21544" name="AutoShape 40"/>
            <p:cNvSpPr>
              <a:spLocks noChangeArrowheads="1"/>
            </p:cNvSpPr>
            <p:nvPr/>
          </p:nvSpPr>
          <p:spPr bwMode="auto">
            <a:xfrm>
              <a:off x="3984" y="2448"/>
              <a:ext cx="479" cy="384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5" name="AutoShape 41"/>
            <p:cNvSpPr>
              <a:spLocks noChangeArrowheads="1"/>
            </p:cNvSpPr>
            <p:nvPr/>
          </p:nvSpPr>
          <p:spPr bwMode="auto">
            <a:xfrm>
              <a:off x="4513" y="2448"/>
              <a:ext cx="479" cy="384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6" name="AutoShape 42"/>
            <p:cNvSpPr>
              <a:spLocks noChangeArrowheads="1"/>
            </p:cNvSpPr>
            <p:nvPr/>
          </p:nvSpPr>
          <p:spPr bwMode="auto">
            <a:xfrm>
              <a:off x="3360" y="2448"/>
              <a:ext cx="481" cy="384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7" name="AutoShape 43"/>
            <p:cNvSpPr>
              <a:spLocks noChangeArrowheads="1"/>
            </p:cNvSpPr>
            <p:nvPr/>
          </p:nvSpPr>
          <p:spPr bwMode="auto">
            <a:xfrm>
              <a:off x="3606" y="2955"/>
              <a:ext cx="479" cy="384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8" name="AutoShape 44"/>
            <p:cNvSpPr>
              <a:spLocks noChangeArrowheads="1"/>
            </p:cNvSpPr>
            <p:nvPr/>
          </p:nvSpPr>
          <p:spPr bwMode="auto">
            <a:xfrm>
              <a:off x="4197" y="2958"/>
              <a:ext cx="481" cy="384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9" name="AutoShape 45"/>
            <p:cNvSpPr>
              <a:spLocks noChangeArrowheads="1"/>
            </p:cNvSpPr>
            <p:nvPr/>
          </p:nvSpPr>
          <p:spPr bwMode="auto">
            <a:xfrm>
              <a:off x="2784" y="2448"/>
              <a:ext cx="479" cy="384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50" name="AutoShape 46"/>
            <p:cNvSpPr>
              <a:spLocks noChangeArrowheads="1"/>
            </p:cNvSpPr>
            <p:nvPr/>
          </p:nvSpPr>
          <p:spPr bwMode="auto">
            <a:xfrm>
              <a:off x="3030" y="2955"/>
              <a:ext cx="479" cy="384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4114800" y="4191000"/>
            <a:ext cx="1130300" cy="993775"/>
            <a:chOff x="2592" y="2784"/>
            <a:chExt cx="760" cy="668"/>
          </a:xfrm>
        </p:grpSpPr>
        <p:sp>
          <p:nvSpPr>
            <p:cNvPr id="10300" name="AutoShape 48"/>
            <p:cNvSpPr>
              <a:spLocks noChangeArrowheads="1"/>
            </p:cNvSpPr>
            <p:nvPr/>
          </p:nvSpPr>
          <p:spPr bwMode="auto">
            <a:xfrm>
              <a:off x="2592" y="2784"/>
              <a:ext cx="760" cy="668"/>
            </a:xfrm>
            <a:prstGeom prst="hexagon">
              <a:avLst>
                <a:gd name="adj" fmla="val 28443"/>
                <a:gd name="vf" fmla="val 11547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AutoShape 49"/>
            <p:cNvSpPr>
              <a:spLocks noChangeArrowheads="1"/>
            </p:cNvSpPr>
            <p:nvPr/>
          </p:nvSpPr>
          <p:spPr bwMode="auto">
            <a:xfrm rot="-3596853">
              <a:off x="2646" y="2862"/>
              <a:ext cx="380" cy="334"/>
            </a:xfrm>
            <a:prstGeom prst="flowChartMerg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AutoShape 50"/>
            <p:cNvSpPr>
              <a:spLocks noChangeArrowheads="1"/>
            </p:cNvSpPr>
            <p:nvPr/>
          </p:nvSpPr>
          <p:spPr bwMode="auto">
            <a:xfrm rot="3586152">
              <a:off x="2931" y="2868"/>
              <a:ext cx="380" cy="328"/>
            </a:xfrm>
            <a:prstGeom prst="flowChartMerg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AutoShape 51"/>
            <p:cNvSpPr>
              <a:spLocks noChangeArrowheads="1"/>
            </p:cNvSpPr>
            <p:nvPr/>
          </p:nvSpPr>
          <p:spPr bwMode="auto">
            <a:xfrm rot="10800000">
              <a:off x="2789" y="3116"/>
              <a:ext cx="380" cy="334"/>
            </a:xfrm>
            <a:prstGeom prst="flowChartMerg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1752600" y="3009900"/>
            <a:ext cx="673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4419600" y="3048000"/>
            <a:ext cx="673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6934200" y="2978150"/>
            <a:ext cx="673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3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1614488" y="5334000"/>
            <a:ext cx="673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4</a:t>
            </a:r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4343400" y="5357813"/>
            <a:ext cx="673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5</a:t>
            </a: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6934200" y="536257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6 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976313" y="3495675"/>
            <a:ext cx="2208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vi-VN" sz="200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Đọc: </a:t>
            </a:r>
            <a:r>
              <a:rPr lang="vi-VN" sz="2000" b="1" i="1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 phần năm</a:t>
            </a:r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1431925" y="2819400"/>
            <a:ext cx="941388" cy="779463"/>
            <a:chOff x="1467" y="1200"/>
            <a:chExt cx="632" cy="523"/>
          </a:xfrm>
        </p:grpSpPr>
        <p:sp>
          <p:nvSpPr>
            <p:cNvPr id="9273" name="Text Box 60"/>
            <p:cNvSpPr txBox="1">
              <a:spLocks noChangeArrowheads="1"/>
            </p:cNvSpPr>
            <p:nvPr/>
          </p:nvSpPr>
          <p:spPr bwMode="auto">
            <a:xfrm>
              <a:off x="1467" y="1305"/>
              <a:ext cx="50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Vi</a:t>
              </a:r>
              <a:r>
                <a:rPr lang="vi-VN" sz="200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ết:</a:t>
              </a:r>
              <a:r>
                <a:rPr lang="vi-VN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1872" y="1200"/>
              <a:ext cx="227" cy="523"/>
              <a:chOff x="1872" y="1200"/>
              <a:chExt cx="227" cy="523"/>
            </a:xfrm>
          </p:grpSpPr>
          <p:sp>
            <p:nvSpPr>
              <p:cNvPr id="9275" name="Text Box 62"/>
              <p:cNvSpPr txBox="1">
                <a:spLocks noChangeArrowheads="1"/>
              </p:cNvSpPr>
              <p:nvPr/>
            </p:nvSpPr>
            <p:spPr bwMode="auto">
              <a:xfrm>
                <a:off x="1872" y="1200"/>
                <a:ext cx="226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vi-VN" sz="2400" b="1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9276" name="Line 63"/>
              <p:cNvSpPr>
                <a:spLocks noChangeShapeType="1"/>
              </p:cNvSpPr>
              <p:nvPr/>
            </p:nvSpPr>
            <p:spPr bwMode="auto">
              <a:xfrm>
                <a:off x="1882" y="1462"/>
                <a:ext cx="1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accent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9277" name="Text Box 64"/>
              <p:cNvSpPr txBox="1">
                <a:spLocks noChangeArrowheads="1"/>
              </p:cNvSpPr>
              <p:nvPr/>
            </p:nvSpPr>
            <p:spPr bwMode="auto">
              <a:xfrm>
                <a:off x="1873" y="1416"/>
                <a:ext cx="226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vi-VN" sz="2400" b="1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</p:grp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3652838" y="3505200"/>
            <a:ext cx="2320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000">
                <a:latin typeface="Times New Roman" pitchFamily="18" charset="0"/>
                <a:cs typeface="Times New Roman" pitchFamily="18" charset="0"/>
              </a:rPr>
              <a:t>Đọc: </a:t>
            </a:r>
            <a:r>
              <a:rPr lang="vi-VN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 phần tám</a:t>
            </a:r>
            <a:r>
              <a:rPr lang="vi-VN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4108450" y="2819400"/>
            <a:ext cx="941388" cy="779463"/>
            <a:chOff x="1467" y="1200"/>
            <a:chExt cx="632" cy="523"/>
          </a:xfrm>
        </p:grpSpPr>
        <p:sp>
          <p:nvSpPr>
            <p:cNvPr id="10290" name="Text Box 67"/>
            <p:cNvSpPr txBox="1">
              <a:spLocks noChangeArrowheads="1"/>
            </p:cNvSpPr>
            <p:nvPr/>
          </p:nvSpPr>
          <p:spPr bwMode="auto">
            <a:xfrm>
              <a:off x="1467" y="1305"/>
              <a:ext cx="50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Vi</a:t>
              </a:r>
              <a:r>
                <a:rPr lang="vi-VN" sz="2000">
                  <a:latin typeface="Times New Roman" pitchFamily="18" charset="0"/>
                  <a:cs typeface="Times New Roman" pitchFamily="18" charset="0"/>
                </a:rPr>
                <a:t>ết:</a:t>
              </a:r>
              <a:r>
                <a:rPr lang="vi-VN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pSp>
          <p:nvGrpSpPr>
            <p:cNvPr id="11" name="Group 68"/>
            <p:cNvGrpSpPr>
              <a:grpSpLocks/>
            </p:cNvGrpSpPr>
            <p:nvPr/>
          </p:nvGrpSpPr>
          <p:grpSpPr bwMode="auto">
            <a:xfrm>
              <a:off x="1872" y="1200"/>
              <a:ext cx="227" cy="523"/>
              <a:chOff x="1872" y="1200"/>
              <a:chExt cx="227" cy="523"/>
            </a:xfrm>
          </p:grpSpPr>
          <p:sp>
            <p:nvSpPr>
              <p:cNvPr id="10292" name="Text Box 69"/>
              <p:cNvSpPr txBox="1">
                <a:spLocks noChangeArrowheads="1"/>
              </p:cNvSpPr>
              <p:nvPr/>
            </p:nvSpPr>
            <p:spPr bwMode="auto">
              <a:xfrm>
                <a:off x="1872" y="1200"/>
                <a:ext cx="226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0293" name="Line 70"/>
              <p:cNvSpPr>
                <a:spLocks noChangeShapeType="1"/>
              </p:cNvSpPr>
              <p:nvPr/>
            </p:nvSpPr>
            <p:spPr bwMode="auto">
              <a:xfrm>
                <a:off x="1882" y="146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Text Box 71"/>
              <p:cNvSpPr txBox="1">
                <a:spLocks noChangeArrowheads="1"/>
              </p:cNvSpPr>
              <p:nvPr/>
            </p:nvSpPr>
            <p:spPr bwMode="auto">
              <a:xfrm>
                <a:off x="1873" y="1416"/>
                <a:ext cx="226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</p:grpSp>
      </p:grp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6324600" y="3495675"/>
            <a:ext cx="1938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000">
                <a:latin typeface="Times New Roman" pitchFamily="18" charset="0"/>
                <a:cs typeface="Times New Roman" pitchFamily="18" charset="0"/>
              </a:rPr>
              <a:t>Đọc: </a:t>
            </a:r>
            <a:r>
              <a:rPr lang="vi-VN" sz="2000" b="1" i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ba phần tư</a:t>
            </a:r>
            <a:r>
              <a:rPr lang="vi-VN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6780213" y="2819400"/>
            <a:ext cx="941387" cy="779463"/>
            <a:chOff x="1467" y="1200"/>
            <a:chExt cx="632" cy="523"/>
          </a:xfrm>
        </p:grpSpPr>
        <p:sp>
          <p:nvSpPr>
            <p:cNvPr id="10285" name="Text Box 74"/>
            <p:cNvSpPr txBox="1">
              <a:spLocks noChangeArrowheads="1"/>
            </p:cNvSpPr>
            <p:nvPr/>
          </p:nvSpPr>
          <p:spPr bwMode="auto">
            <a:xfrm>
              <a:off x="1467" y="1305"/>
              <a:ext cx="50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Vi</a:t>
              </a:r>
              <a:r>
                <a:rPr lang="vi-VN" sz="2000">
                  <a:latin typeface="Times New Roman" pitchFamily="18" charset="0"/>
                  <a:cs typeface="Times New Roman" pitchFamily="18" charset="0"/>
                </a:rPr>
                <a:t>ết:</a:t>
              </a:r>
              <a:r>
                <a:rPr lang="vi-VN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pSp>
          <p:nvGrpSpPr>
            <p:cNvPr id="13" name="Group 75"/>
            <p:cNvGrpSpPr>
              <a:grpSpLocks/>
            </p:cNvGrpSpPr>
            <p:nvPr/>
          </p:nvGrpSpPr>
          <p:grpSpPr bwMode="auto">
            <a:xfrm>
              <a:off x="1872" y="1200"/>
              <a:ext cx="227" cy="523"/>
              <a:chOff x="1872" y="1200"/>
              <a:chExt cx="227" cy="523"/>
            </a:xfrm>
          </p:grpSpPr>
          <p:sp>
            <p:nvSpPr>
              <p:cNvPr id="10287" name="Text Box 76"/>
              <p:cNvSpPr txBox="1">
                <a:spLocks noChangeArrowheads="1"/>
              </p:cNvSpPr>
              <p:nvPr/>
            </p:nvSpPr>
            <p:spPr bwMode="auto">
              <a:xfrm>
                <a:off x="1872" y="1200"/>
                <a:ext cx="226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9933FF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0288" name="Line 77"/>
              <p:cNvSpPr>
                <a:spLocks noChangeShapeType="1"/>
              </p:cNvSpPr>
              <p:nvPr/>
            </p:nvSpPr>
            <p:spPr bwMode="auto">
              <a:xfrm>
                <a:off x="1882" y="146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Text Box 78"/>
              <p:cNvSpPr txBox="1">
                <a:spLocks noChangeArrowheads="1"/>
              </p:cNvSpPr>
              <p:nvPr/>
            </p:nvSpPr>
            <p:spPr bwMode="auto">
              <a:xfrm>
                <a:off x="1873" y="1416"/>
                <a:ext cx="226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9933FF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</p:grpSp>
      <p:grpSp>
        <p:nvGrpSpPr>
          <p:cNvPr id="14" name="Group 79"/>
          <p:cNvGrpSpPr>
            <a:grpSpLocks/>
          </p:cNvGrpSpPr>
          <p:nvPr/>
        </p:nvGrpSpPr>
        <p:grpSpPr bwMode="auto">
          <a:xfrm>
            <a:off x="990600" y="5257800"/>
            <a:ext cx="2327275" cy="1066800"/>
            <a:chOff x="711" y="3456"/>
            <a:chExt cx="1466" cy="672"/>
          </a:xfrm>
        </p:grpSpPr>
        <p:sp>
          <p:nvSpPr>
            <p:cNvPr id="10279" name="Text Box 80"/>
            <p:cNvSpPr txBox="1">
              <a:spLocks noChangeArrowheads="1"/>
            </p:cNvSpPr>
            <p:nvPr/>
          </p:nvSpPr>
          <p:spPr bwMode="auto">
            <a:xfrm>
              <a:off x="1388" y="345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grpSp>
          <p:nvGrpSpPr>
            <p:cNvPr id="15" name="Group 81"/>
            <p:cNvGrpSpPr>
              <a:grpSpLocks/>
            </p:cNvGrpSpPr>
            <p:nvPr/>
          </p:nvGrpSpPr>
          <p:grpSpPr bwMode="auto">
            <a:xfrm>
              <a:off x="711" y="3555"/>
              <a:ext cx="1466" cy="573"/>
              <a:chOff x="711" y="3555"/>
              <a:chExt cx="1466" cy="573"/>
            </a:xfrm>
          </p:grpSpPr>
          <p:sp>
            <p:nvSpPr>
              <p:cNvPr id="10281" name="Text Box 82"/>
              <p:cNvSpPr txBox="1">
                <a:spLocks noChangeArrowheads="1"/>
              </p:cNvSpPr>
              <p:nvPr/>
            </p:nvSpPr>
            <p:spPr bwMode="auto">
              <a:xfrm>
                <a:off x="711" y="3878"/>
                <a:ext cx="146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000">
                    <a:latin typeface="Times New Roman" pitchFamily="18" charset="0"/>
                    <a:cs typeface="Times New Roman" pitchFamily="18" charset="0"/>
                  </a:rPr>
                  <a:t>Đọc: </a:t>
                </a:r>
                <a:r>
                  <a:rPr lang="vi-VN" sz="2000" b="1" i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bảy phần mười</a:t>
                </a:r>
              </a:p>
            </p:txBody>
          </p:sp>
          <p:sp>
            <p:nvSpPr>
              <p:cNvPr id="10282" name="Text Box 83"/>
              <p:cNvSpPr txBox="1">
                <a:spLocks noChangeArrowheads="1"/>
              </p:cNvSpPr>
              <p:nvPr/>
            </p:nvSpPr>
            <p:spPr bwMode="auto">
              <a:xfrm>
                <a:off x="1008" y="3555"/>
                <a:ext cx="47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Vi</a:t>
                </a:r>
                <a:r>
                  <a:rPr lang="vi-VN" sz="2000">
                    <a:latin typeface="Times New Roman" pitchFamily="18" charset="0"/>
                    <a:cs typeface="Times New Roman" pitchFamily="18" charset="0"/>
                  </a:rPr>
                  <a:t>ết:</a:t>
                </a:r>
                <a:r>
                  <a:rPr lang="vi-VN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10283" name="Line 84"/>
              <p:cNvSpPr>
                <a:spLocks noChangeShapeType="1"/>
              </p:cNvSpPr>
              <p:nvPr/>
            </p:nvSpPr>
            <p:spPr bwMode="auto">
              <a:xfrm>
                <a:off x="1397" y="3702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Text Box 85"/>
              <p:cNvSpPr txBox="1">
                <a:spLocks noChangeArrowheads="1"/>
              </p:cNvSpPr>
              <p:nvPr/>
            </p:nvSpPr>
            <p:spPr bwMode="auto">
              <a:xfrm>
                <a:off x="1344" y="3659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</p:grpSp>
      <p:grpSp>
        <p:nvGrpSpPr>
          <p:cNvPr id="16" name="Group 86"/>
          <p:cNvGrpSpPr>
            <a:grpSpLocks/>
          </p:cNvGrpSpPr>
          <p:nvPr/>
        </p:nvGrpSpPr>
        <p:grpSpPr bwMode="auto">
          <a:xfrm>
            <a:off x="6172200" y="5181600"/>
            <a:ext cx="2025650" cy="1066800"/>
            <a:chOff x="3936" y="3438"/>
            <a:chExt cx="1276" cy="672"/>
          </a:xfrm>
        </p:grpSpPr>
        <p:sp>
          <p:nvSpPr>
            <p:cNvPr id="10273" name="Text Box 87"/>
            <p:cNvSpPr txBox="1">
              <a:spLocks noChangeArrowheads="1"/>
            </p:cNvSpPr>
            <p:nvPr/>
          </p:nvSpPr>
          <p:spPr bwMode="auto">
            <a:xfrm>
              <a:off x="4565" y="3438"/>
              <a:ext cx="2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vi-VN" sz="20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endPara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88"/>
            <p:cNvGrpSpPr>
              <a:grpSpLocks/>
            </p:cNvGrpSpPr>
            <p:nvPr/>
          </p:nvGrpSpPr>
          <p:grpSpPr bwMode="auto">
            <a:xfrm>
              <a:off x="3936" y="3537"/>
              <a:ext cx="1276" cy="573"/>
              <a:chOff x="711" y="3555"/>
              <a:chExt cx="1276" cy="573"/>
            </a:xfrm>
          </p:grpSpPr>
          <p:sp>
            <p:nvSpPr>
              <p:cNvPr id="10275" name="Text Box 89"/>
              <p:cNvSpPr txBox="1">
                <a:spLocks noChangeArrowheads="1"/>
              </p:cNvSpPr>
              <p:nvPr/>
            </p:nvSpPr>
            <p:spPr bwMode="auto">
              <a:xfrm>
                <a:off x="711" y="3878"/>
                <a:ext cx="127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000">
                    <a:latin typeface="Times New Roman" pitchFamily="18" charset="0"/>
                    <a:cs typeface="Times New Roman" pitchFamily="18" charset="0"/>
                  </a:rPr>
                  <a:t>Đọc: </a:t>
                </a:r>
                <a:r>
                  <a:rPr lang="vi-VN" sz="2000" b="1" i="1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ba phần bảy</a:t>
                </a:r>
              </a:p>
            </p:txBody>
          </p:sp>
          <p:sp>
            <p:nvSpPr>
              <p:cNvPr id="10276" name="Text Box 90"/>
              <p:cNvSpPr txBox="1">
                <a:spLocks noChangeArrowheads="1"/>
              </p:cNvSpPr>
              <p:nvPr/>
            </p:nvSpPr>
            <p:spPr bwMode="auto">
              <a:xfrm>
                <a:off x="1008" y="3555"/>
                <a:ext cx="4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Vi</a:t>
                </a:r>
                <a:r>
                  <a:rPr lang="vi-VN" sz="2000">
                    <a:latin typeface="Times New Roman" pitchFamily="18" charset="0"/>
                    <a:cs typeface="Times New Roman" pitchFamily="18" charset="0"/>
                  </a:rPr>
                  <a:t>ết:</a:t>
                </a:r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7" name="Line 91"/>
              <p:cNvSpPr>
                <a:spLocks noChangeShapeType="1"/>
              </p:cNvSpPr>
              <p:nvPr/>
            </p:nvSpPr>
            <p:spPr bwMode="auto">
              <a:xfrm>
                <a:off x="1397" y="3702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Text Box 92"/>
              <p:cNvSpPr txBox="1">
                <a:spLocks noChangeArrowheads="1"/>
              </p:cNvSpPr>
              <p:nvPr/>
            </p:nvSpPr>
            <p:spPr bwMode="auto">
              <a:xfrm>
                <a:off x="1344" y="3659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</p:grpSp>
      <p:grpSp>
        <p:nvGrpSpPr>
          <p:cNvPr id="18" name="Group 93"/>
          <p:cNvGrpSpPr>
            <a:grpSpLocks/>
          </p:cNvGrpSpPr>
          <p:nvPr/>
        </p:nvGrpSpPr>
        <p:grpSpPr bwMode="auto">
          <a:xfrm>
            <a:off x="3765550" y="5243513"/>
            <a:ext cx="2025650" cy="1066800"/>
            <a:chOff x="3936" y="3438"/>
            <a:chExt cx="1276" cy="672"/>
          </a:xfrm>
        </p:grpSpPr>
        <p:sp>
          <p:nvSpPr>
            <p:cNvPr id="10267" name="Text Box 94"/>
            <p:cNvSpPr txBox="1">
              <a:spLocks noChangeArrowheads="1"/>
            </p:cNvSpPr>
            <p:nvPr/>
          </p:nvSpPr>
          <p:spPr bwMode="auto">
            <a:xfrm>
              <a:off x="4565" y="343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vi-VN" sz="2400" b="1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9" name="Group 95"/>
            <p:cNvGrpSpPr>
              <a:grpSpLocks/>
            </p:cNvGrpSpPr>
            <p:nvPr/>
          </p:nvGrpSpPr>
          <p:grpSpPr bwMode="auto">
            <a:xfrm>
              <a:off x="3936" y="3537"/>
              <a:ext cx="1276" cy="573"/>
              <a:chOff x="711" y="3555"/>
              <a:chExt cx="1276" cy="573"/>
            </a:xfrm>
          </p:grpSpPr>
          <p:sp>
            <p:nvSpPr>
              <p:cNvPr id="10269" name="Text Box 96"/>
              <p:cNvSpPr txBox="1">
                <a:spLocks noChangeArrowheads="1"/>
              </p:cNvSpPr>
              <p:nvPr/>
            </p:nvSpPr>
            <p:spPr bwMode="auto">
              <a:xfrm>
                <a:off x="711" y="3878"/>
                <a:ext cx="127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000">
                    <a:latin typeface="Times New Roman" pitchFamily="18" charset="0"/>
                    <a:cs typeface="Times New Roman" pitchFamily="18" charset="0"/>
                  </a:rPr>
                  <a:t>Đọc: </a:t>
                </a:r>
                <a:r>
                  <a:rPr lang="vi-VN" sz="2000" b="1" i="1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</a:rPr>
                  <a:t>ba phần sáu</a:t>
                </a:r>
              </a:p>
            </p:txBody>
          </p:sp>
          <p:sp>
            <p:nvSpPr>
              <p:cNvPr id="10270" name="Text Box 97"/>
              <p:cNvSpPr txBox="1">
                <a:spLocks noChangeArrowheads="1"/>
              </p:cNvSpPr>
              <p:nvPr/>
            </p:nvSpPr>
            <p:spPr bwMode="auto">
              <a:xfrm>
                <a:off x="1008" y="3555"/>
                <a:ext cx="4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Vi</a:t>
                </a:r>
                <a:r>
                  <a:rPr lang="vi-VN" sz="2000">
                    <a:latin typeface="Times New Roman" pitchFamily="18" charset="0"/>
                    <a:cs typeface="Times New Roman" pitchFamily="18" charset="0"/>
                  </a:rPr>
                  <a:t>ết:</a:t>
                </a:r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1" name="Line 98"/>
              <p:cNvSpPr>
                <a:spLocks noChangeShapeType="1"/>
              </p:cNvSpPr>
              <p:nvPr/>
            </p:nvSpPr>
            <p:spPr bwMode="auto">
              <a:xfrm>
                <a:off x="1397" y="3702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Text Box 99"/>
              <p:cNvSpPr txBox="1">
                <a:spLocks noChangeArrowheads="1"/>
              </p:cNvSpPr>
              <p:nvPr/>
            </p:nvSpPr>
            <p:spPr bwMode="auto">
              <a:xfrm>
                <a:off x="1344" y="3659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</p:grpSp>
      </p:grpSp>
      <p:sp>
        <p:nvSpPr>
          <p:cNvPr id="21604" name="Text Box 100"/>
          <p:cNvSpPr txBox="1">
            <a:spLocks noChangeArrowheads="1"/>
          </p:cNvSpPr>
          <p:nvPr/>
        </p:nvSpPr>
        <p:spPr bwMode="auto">
          <a:xfrm>
            <a:off x="669925" y="6399213"/>
            <a:ext cx="76358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200" b="1">
                <a:solidFill>
                  <a:srgbClr val="000066"/>
                </a:solidFill>
                <a:latin typeface="Times-Narrow" pitchFamily="18" charset="0"/>
                <a:cs typeface="Times New Roman" pitchFamily="18" charset="0"/>
              </a:rPr>
              <a:t>b</a:t>
            </a:r>
            <a:r>
              <a:rPr lang="en-US" sz="2200" b="1">
                <a:solidFill>
                  <a:srgbClr val="000066"/>
                </a:solidFill>
                <a:latin typeface="Times-Narrow" pitchFamily="18" charset="0"/>
                <a:cs typeface="Times New Roman" pitchFamily="18" charset="0"/>
              </a:rPr>
              <a:t>)</a:t>
            </a:r>
            <a:r>
              <a:rPr lang="vi-VN" sz="2200" b="1">
                <a:solidFill>
                  <a:srgbClr val="000066"/>
                </a:solidFill>
                <a:latin typeface="Times-Narrow" pitchFamily="18" charset="0"/>
                <a:cs typeface="Times New Roman" pitchFamily="18" charset="0"/>
              </a:rPr>
              <a:t> Trong mỗi phân số đó, mẫu số cho  biết gì, tử số cho biết gì?</a:t>
            </a:r>
          </a:p>
        </p:txBody>
      </p:sp>
      <p:sp>
        <p:nvSpPr>
          <p:cNvPr id="9244" name="Oval 102"/>
          <p:cNvSpPr>
            <a:spLocks noChangeArrowheads="1"/>
          </p:cNvSpPr>
          <p:nvPr/>
        </p:nvSpPr>
        <p:spPr bwMode="auto">
          <a:xfrm>
            <a:off x="76200" y="3810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000066"/>
                </a:solidFill>
              </a:rPr>
              <a:t>1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9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6" grpId="0"/>
      <p:bldP spid="21557" grpId="0"/>
      <p:bldP spid="21558" grpId="0"/>
      <p:bldP spid="21559" grpId="0"/>
      <p:bldP spid="21560" grpId="0"/>
      <p:bldP spid="21561" grpId="0"/>
      <p:bldP spid="21562" grpId="0" autoUpdateAnimBg="0"/>
      <p:bldP spid="21569" grpId="0" autoUpdateAnimBg="0"/>
      <p:bldP spid="21576" grpId="0" autoUpdateAnimBg="0"/>
      <p:bldP spid="216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3" descr="hinh-nen-slide-don-gian-va-tinh-te-anh-2.jpg"/>
          <p:cNvPicPr>
            <a:picLocks noChangeAspect="1"/>
          </p:cNvPicPr>
          <p:nvPr/>
        </p:nvPicPr>
        <p:blipFill>
          <a:blip r:embed="rId2">
            <a:lum bright="30000"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00600"/>
            <a:ext cx="863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10"/>
          <p:cNvSpPr txBox="1">
            <a:spLocks noChangeArrowheads="1"/>
          </p:cNvSpPr>
          <p:nvPr/>
        </p:nvSpPr>
        <p:spPr bwMode="auto">
          <a:xfrm>
            <a:off x="898525" y="623888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Viết theo mẫu: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5800" y="1560513"/>
            <a:ext cx="3657600" cy="3773487"/>
            <a:chOff x="432" y="1223"/>
            <a:chExt cx="2304" cy="2377"/>
          </a:xfrm>
        </p:grpSpPr>
        <p:sp>
          <p:nvSpPr>
            <p:cNvPr id="10302" name="Rectangle 12"/>
            <p:cNvSpPr>
              <a:spLocks noChangeArrowheads="1"/>
            </p:cNvSpPr>
            <p:nvPr/>
          </p:nvSpPr>
          <p:spPr bwMode="auto">
            <a:xfrm>
              <a:off x="432" y="1223"/>
              <a:ext cx="768" cy="3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Ph</a:t>
              </a:r>
              <a:r>
                <a:rPr lang="vi-VN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â</a:t>
              </a:r>
              <a:r>
                <a:rPr lang="en-US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n s</a:t>
              </a:r>
              <a:r>
                <a:rPr lang="vi-VN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ố</a:t>
              </a:r>
            </a:p>
          </p:txBody>
        </p:sp>
        <p:sp>
          <p:nvSpPr>
            <p:cNvPr id="10303" name="Rectangle 13"/>
            <p:cNvSpPr>
              <a:spLocks noChangeArrowheads="1"/>
            </p:cNvSpPr>
            <p:nvPr/>
          </p:nvSpPr>
          <p:spPr bwMode="auto">
            <a:xfrm>
              <a:off x="1200" y="1223"/>
              <a:ext cx="768" cy="3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Tử s</a:t>
              </a:r>
              <a:r>
                <a:rPr lang="vi-VN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ố</a:t>
              </a:r>
            </a:p>
          </p:txBody>
        </p:sp>
        <p:sp>
          <p:nvSpPr>
            <p:cNvPr id="10304" name="Rectangle 14"/>
            <p:cNvSpPr>
              <a:spLocks noChangeArrowheads="1"/>
            </p:cNvSpPr>
            <p:nvPr/>
          </p:nvSpPr>
          <p:spPr bwMode="auto">
            <a:xfrm>
              <a:off x="1968" y="1223"/>
              <a:ext cx="768" cy="3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Mẫu s</a:t>
              </a:r>
              <a:r>
                <a:rPr lang="vi-VN" sz="2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ố</a:t>
              </a:r>
            </a:p>
          </p:txBody>
        </p:sp>
        <p:sp>
          <p:nvSpPr>
            <p:cNvPr id="10305" name="Rectangle 15"/>
            <p:cNvSpPr>
              <a:spLocks noChangeArrowheads="1"/>
            </p:cNvSpPr>
            <p:nvPr/>
          </p:nvSpPr>
          <p:spPr bwMode="auto">
            <a:xfrm>
              <a:off x="432" y="1536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6" name="Rectangle 16"/>
            <p:cNvSpPr>
              <a:spLocks noChangeArrowheads="1"/>
            </p:cNvSpPr>
            <p:nvPr/>
          </p:nvSpPr>
          <p:spPr bwMode="auto">
            <a:xfrm>
              <a:off x="432" y="2227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7" name="Rectangle 17"/>
            <p:cNvSpPr>
              <a:spLocks noChangeArrowheads="1"/>
            </p:cNvSpPr>
            <p:nvPr/>
          </p:nvSpPr>
          <p:spPr bwMode="auto">
            <a:xfrm>
              <a:off x="432" y="2912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8" name="Rectangle 18"/>
            <p:cNvSpPr>
              <a:spLocks noChangeArrowheads="1"/>
            </p:cNvSpPr>
            <p:nvPr/>
          </p:nvSpPr>
          <p:spPr bwMode="auto">
            <a:xfrm>
              <a:off x="1968" y="1534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9" name="Rectangle 19"/>
            <p:cNvSpPr>
              <a:spLocks noChangeArrowheads="1"/>
            </p:cNvSpPr>
            <p:nvPr/>
          </p:nvSpPr>
          <p:spPr bwMode="auto">
            <a:xfrm>
              <a:off x="1968" y="2222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0" name="Rectangle 20"/>
            <p:cNvSpPr>
              <a:spLocks noChangeArrowheads="1"/>
            </p:cNvSpPr>
            <p:nvPr/>
          </p:nvSpPr>
          <p:spPr bwMode="auto">
            <a:xfrm>
              <a:off x="1968" y="2910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1" name="Rectangle 21"/>
            <p:cNvSpPr>
              <a:spLocks noChangeArrowheads="1"/>
            </p:cNvSpPr>
            <p:nvPr/>
          </p:nvSpPr>
          <p:spPr bwMode="auto">
            <a:xfrm>
              <a:off x="1200" y="1536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2" name="Rectangle 22"/>
            <p:cNvSpPr>
              <a:spLocks noChangeArrowheads="1"/>
            </p:cNvSpPr>
            <p:nvPr/>
          </p:nvSpPr>
          <p:spPr bwMode="auto">
            <a:xfrm>
              <a:off x="1200" y="2227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3" name="Rectangle 23"/>
            <p:cNvSpPr>
              <a:spLocks noChangeArrowheads="1"/>
            </p:cNvSpPr>
            <p:nvPr/>
          </p:nvSpPr>
          <p:spPr bwMode="auto">
            <a:xfrm>
              <a:off x="1200" y="2912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953000" y="1560513"/>
            <a:ext cx="3657600" cy="3770312"/>
            <a:chOff x="3120" y="1223"/>
            <a:chExt cx="2304" cy="2375"/>
          </a:xfrm>
        </p:grpSpPr>
        <p:sp>
          <p:nvSpPr>
            <p:cNvPr id="10290" name="Rectangle 25"/>
            <p:cNvSpPr>
              <a:spLocks noChangeArrowheads="1"/>
            </p:cNvSpPr>
            <p:nvPr/>
          </p:nvSpPr>
          <p:spPr bwMode="auto">
            <a:xfrm>
              <a:off x="3120" y="2225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1" name="Rectangle 26"/>
            <p:cNvSpPr>
              <a:spLocks noChangeArrowheads="1"/>
            </p:cNvSpPr>
            <p:nvPr/>
          </p:nvSpPr>
          <p:spPr bwMode="auto">
            <a:xfrm>
              <a:off x="3120" y="1223"/>
              <a:ext cx="768" cy="3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Ph</a:t>
              </a:r>
              <a:r>
                <a:rPr lang="vi-VN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â</a:t>
              </a:r>
              <a:r>
                <a:rPr lang="en-US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n s</a:t>
              </a:r>
              <a:r>
                <a:rPr lang="vi-VN" sz="2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ố</a:t>
              </a:r>
            </a:p>
          </p:txBody>
        </p:sp>
        <p:sp>
          <p:nvSpPr>
            <p:cNvPr id="10292" name="Rectangle 27"/>
            <p:cNvSpPr>
              <a:spLocks noChangeArrowheads="1"/>
            </p:cNvSpPr>
            <p:nvPr/>
          </p:nvSpPr>
          <p:spPr bwMode="auto">
            <a:xfrm>
              <a:off x="3888" y="1223"/>
              <a:ext cx="768" cy="3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Tử s</a:t>
              </a:r>
              <a:r>
                <a:rPr lang="vi-VN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ố</a:t>
              </a:r>
            </a:p>
          </p:txBody>
        </p:sp>
        <p:sp>
          <p:nvSpPr>
            <p:cNvPr id="10293" name="Rectangle 28"/>
            <p:cNvSpPr>
              <a:spLocks noChangeArrowheads="1"/>
            </p:cNvSpPr>
            <p:nvPr/>
          </p:nvSpPr>
          <p:spPr bwMode="auto">
            <a:xfrm>
              <a:off x="4656" y="1223"/>
              <a:ext cx="768" cy="3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Mẫu s</a:t>
              </a:r>
              <a:r>
                <a:rPr lang="vi-VN" sz="2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ố</a:t>
              </a:r>
            </a:p>
          </p:txBody>
        </p:sp>
        <p:sp>
          <p:nvSpPr>
            <p:cNvPr id="10294" name="Rectangle 29"/>
            <p:cNvSpPr>
              <a:spLocks noChangeArrowheads="1"/>
            </p:cNvSpPr>
            <p:nvPr/>
          </p:nvSpPr>
          <p:spPr bwMode="auto">
            <a:xfrm>
              <a:off x="3120" y="1536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5" name="Rectangle 30"/>
            <p:cNvSpPr>
              <a:spLocks noChangeArrowheads="1"/>
            </p:cNvSpPr>
            <p:nvPr/>
          </p:nvSpPr>
          <p:spPr bwMode="auto">
            <a:xfrm>
              <a:off x="3120" y="2909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6" name="Rectangle 31"/>
            <p:cNvSpPr>
              <a:spLocks noChangeArrowheads="1"/>
            </p:cNvSpPr>
            <p:nvPr/>
          </p:nvSpPr>
          <p:spPr bwMode="auto">
            <a:xfrm>
              <a:off x="4656" y="1534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7" name="Rectangle 32"/>
            <p:cNvSpPr>
              <a:spLocks noChangeArrowheads="1"/>
            </p:cNvSpPr>
            <p:nvPr/>
          </p:nvSpPr>
          <p:spPr bwMode="auto">
            <a:xfrm>
              <a:off x="4656" y="2223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8" name="Rectangle 33"/>
            <p:cNvSpPr>
              <a:spLocks noChangeArrowheads="1"/>
            </p:cNvSpPr>
            <p:nvPr/>
          </p:nvSpPr>
          <p:spPr bwMode="auto">
            <a:xfrm>
              <a:off x="4656" y="2910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9" name="Rectangle 34"/>
            <p:cNvSpPr>
              <a:spLocks noChangeArrowheads="1"/>
            </p:cNvSpPr>
            <p:nvPr/>
          </p:nvSpPr>
          <p:spPr bwMode="auto">
            <a:xfrm>
              <a:off x="3888" y="1536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0" name="Rectangle 35"/>
            <p:cNvSpPr>
              <a:spLocks noChangeArrowheads="1"/>
            </p:cNvSpPr>
            <p:nvPr/>
          </p:nvSpPr>
          <p:spPr bwMode="auto">
            <a:xfrm>
              <a:off x="3888" y="2222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1" name="Rectangle 36"/>
            <p:cNvSpPr>
              <a:spLocks noChangeArrowheads="1"/>
            </p:cNvSpPr>
            <p:nvPr/>
          </p:nvSpPr>
          <p:spPr bwMode="auto">
            <a:xfrm>
              <a:off x="3888" y="2909"/>
              <a:ext cx="768" cy="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71" name="Line 37"/>
          <p:cNvSpPr>
            <a:spLocks noChangeShapeType="1"/>
          </p:cNvSpPr>
          <p:nvPr/>
        </p:nvSpPr>
        <p:spPr bwMode="auto">
          <a:xfrm>
            <a:off x="1119188" y="260032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1111250" y="21955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1033463" y="25431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1274" name="Text Box 40"/>
          <p:cNvSpPr txBox="1">
            <a:spLocks noChangeArrowheads="1"/>
          </p:cNvSpPr>
          <p:nvPr/>
        </p:nvSpPr>
        <p:spPr bwMode="auto">
          <a:xfrm>
            <a:off x="1111250" y="21955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1275" name="Text Box 41"/>
          <p:cNvSpPr txBox="1">
            <a:spLocks noChangeArrowheads="1"/>
          </p:cNvSpPr>
          <p:nvPr/>
        </p:nvSpPr>
        <p:spPr bwMode="auto">
          <a:xfrm>
            <a:off x="1033463" y="25431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1066800" y="3276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990600" y="36004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1066800" y="47434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2573" name="Text Box 45"/>
          <p:cNvSpPr txBox="1">
            <a:spLocks noChangeArrowheads="1"/>
          </p:cNvSpPr>
          <p:nvPr/>
        </p:nvSpPr>
        <p:spPr bwMode="auto">
          <a:xfrm>
            <a:off x="1143000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066800" y="4419600"/>
            <a:ext cx="488950" cy="779463"/>
            <a:chOff x="624" y="2352"/>
            <a:chExt cx="308" cy="491"/>
          </a:xfrm>
        </p:grpSpPr>
        <p:sp>
          <p:nvSpPr>
            <p:cNvPr id="11304" name="Line 47"/>
            <p:cNvSpPr>
              <a:spLocks noChangeShapeType="1"/>
            </p:cNvSpPr>
            <p:nvPr/>
          </p:nvSpPr>
          <p:spPr bwMode="auto">
            <a:xfrm>
              <a:off x="681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624" y="2352"/>
              <a:ext cx="308" cy="491"/>
              <a:chOff x="1257" y="3408"/>
              <a:chExt cx="308" cy="491"/>
            </a:xfrm>
          </p:grpSpPr>
          <p:sp>
            <p:nvSpPr>
              <p:cNvPr id="11306" name="Text Box 49"/>
              <p:cNvSpPr txBox="1">
                <a:spLocks noChangeArrowheads="1"/>
              </p:cNvSpPr>
              <p:nvPr/>
            </p:nvSpPr>
            <p:spPr bwMode="auto">
              <a:xfrm>
                <a:off x="1301" y="34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1307" name="Text Box 50"/>
              <p:cNvSpPr txBox="1">
                <a:spLocks noChangeArrowheads="1"/>
              </p:cNvSpPr>
              <p:nvPr/>
            </p:nvSpPr>
            <p:spPr bwMode="auto">
              <a:xfrm>
                <a:off x="1257" y="3611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12</a:t>
                </a:r>
              </a:p>
            </p:txBody>
          </p:sp>
        </p:grpSp>
      </p:grp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5334000" y="3352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5334000" y="36766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990600" y="3276600"/>
            <a:ext cx="488950" cy="779463"/>
            <a:chOff x="624" y="2352"/>
            <a:chExt cx="308" cy="491"/>
          </a:xfrm>
        </p:grpSpPr>
        <p:sp>
          <p:nvSpPr>
            <p:cNvPr id="11300" name="Line 54"/>
            <p:cNvSpPr>
              <a:spLocks noChangeShapeType="1"/>
            </p:cNvSpPr>
            <p:nvPr/>
          </p:nvSpPr>
          <p:spPr bwMode="auto">
            <a:xfrm>
              <a:off x="681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624" y="2352"/>
              <a:ext cx="308" cy="491"/>
              <a:chOff x="1257" y="3408"/>
              <a:chExt cx="308" cy="491"/>
            </a:xfrm>
          </p:grpSpPr>
          <p:sp>
            <p:nvSpPr>
              <p:cNvPr id="11302" name="Text Box 56"/>
              <p:cNvSpPr txBox="1">
                <a:spLocks noChangeArrowheads="1"/>
              </p:cNvSpPr>
              <p:nvPr/>
            </p:nvSpPr>
            <p:spPr bwMode="auto">
              <a:xfrm>
                <a:off x="1301" y="34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  <p:sp>
            <p:nvSpPr>
              <p:cNvPr id="11303" name="Text Box 57"/>
              <p:cNvSpPr txBox="1">
                <a:spLocks noChangeArrowheads="1"/>
              </p:cNvSpPr>
              <p:nvPr/>
            </p:nvSpPr>
            <p:spPr bwMode="auto">
              <a:xfrm>
                <a:off x="1257" y="3611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334000" y="3352800"/>
            <a:ext cx="490538" cy="779463"/>
            <a:chOff x="3359" y="2352"/>
            <a:chExt cx="309" cy="491"/>
          </a:xfrm>
        </p:grpSpPr>
        <p:sp>
          <p:nvSpPr>
            <p:cNvPr id="11297" name="Line 59"/>
            <p:cNvSpPr>
              <a:spLocks noChangeShapeType="1"/>
            </p:cNvSpPr>
            <p:nvPr/>
          </p:nvSpPr>
          <p:spPr bwMode="auto">
            <a:xfrm>
              <a:off x="3417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Text Box 60"/>
            <p:cNvSpPr txBox="1">
              <a:spLocks noChangeArrowheads="1"/>
            </p:cNvSpPr>
            <p:nvPr/>
          </p:nvSpPr>
          <p:spPr bwMode="auto">
            <a:xfrm>
              <a:off x="3359" y="2352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sp>
          <p:nvSpPr>
            <p:cNvPr id="11299" name="Text Box 61"/>
            <p:cNvSpPr txBox="1">
              <a:spLocks noChangeArrowheads="1"/>
            </p:cNvSpPr>
            <p:nvPr/>
          </p:nvSpPr>
          <p:spPr bwMode="auto">
            <a:xfrm>
              <a:off x="3360" y="2555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25</a:t>
              </a:r>
            </a:p>
          </p:txBody>
        </p:sp>
      </p:grp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65532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591" name="Text Box 63"/>
          <p:cNvSpPr txBox="1">
            <a:spLocks noChangeArrowheads="1"/>
          </p:cNvSpPr>
          <p:nvPr/>
        </p:nvSpPr>
        <p:spPr bwMode="auto">
          <a:xfrm>
            <a:off x="65532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2592" name="Text Box 64"/>
          <p:cNvSpPr txBox="1">
            <a:spLocks noChangeArrowheads="1"/>
          </p:cNvSpPr>
          <p:nvPr/>
        </p:nvSpPr>
        <p:spPr bwMode="auto">
          <a:xfrm>
            <a:off x="786447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593" name="Text Box 65"/>
          <p:cNvSpPr txBox="1">
            <a:spLocks noChangeArrowheads="1"/>
          </p:cNvSpPr>
          <p:nvPr/>
        </p:nvSpPr>
        <p:spPr bwMode="auto">
          <a:xfrm>
            <a:off x="7800975" y="45577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</a:p>
        </p:txBody>
      </p:sp>
      <p:sp>
        <p:nvSpPr>
          <p:cNvPr id="22594" name="Line 66"/>
          <p:cNvSpPr>
            <a:spLocks noChangeShapeType="1"/>
          </p:cNvSpPr>
          <p:nvPr/>
        </p:nvSpPr>
        <p:spPr bwMode="auto">
          <a:xfrm>
            <a:off x="5410200" y="26193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>
            <a:off x="5381625" y="482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Text Box 68"/>
          <p:cNvSpPr txBox="1">
            <a:spLocks noChangeArrowheads="1"/>
          </p:cNvSpPr>
          <p:nvPr/>
        </p:nvSpPr>
        <p:spPr bwMode="auto">
          <a:xfrm>
            <a:off x="65532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292" name="Text Box 69"/>
          <p:cNvSpPr txBox="1">
            <a:spLocks noChangeArrowheads="1"/>
          </p:cNvSpPr>
          <p:nvPr/>
        </p:nvSpPr>
        <p:spPr bwMode="auto">
          <a:xfrm>
            <a:off x="78613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1293" name="Text Box 70"/>
          <p:cNvSpPr txBox="1">
            <a:spLocks noChangeArrowheads="1"/>
          </p:cNvSpPr>
          <p:nvPr/>
        </p:nvSpPr>
        <p:spPr bwMode="auto">
          <a:xfrm>
            <a:off x="65532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1294" name="Text Box 71"/>
          <p:cNvSpPr txBox="1">
            <a:spLocks noChangeArrowheads="1"/>
          </p:cNvSpPr>
          <p:nvPr/>
        </p:nvSpPr>
        <p:spPr bwMode="auto">
          <a:xfrm>
            <a:off x="7797800" y="45593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</a:p>
        </p:txBody>
      </p:sp>
      <p:sp>
        <p:nvSpPr>
          <p:cNvPr id="22600" name="Text Box 72"/>
          <p:cNvSpPr txBox="1">
            <a:spLocks noChangeArrowheads="1"/>
          </p:cNvSpPr>
          <p:nvPr/>
        </p:nvSpPr>
        <p:spPr bwMode="auto">
          <a:xfrm>
            <a:off x="2209800" y="5638800"/>
            <a:ext cx="4795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ãy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ểm của phân số.</a:t>
            </a:r>
          </a:p>
        </p:txBody>
      </p:sp>
      <p:sp>
        <p:nvSpPr>
          <p:cNvPr id="10274" name="Oval 80"/>
          <p:cNvSpPr>
            <a:spLocks noChangeArrowheads="1"/>
          </p:cNvSpPr>
          <p:nvPr/>
        </p:nvSpPr>
        <p:spPr bwMode="auto">
          <a:xfrm>
            <a:off x="228600" y="5334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000066"/>
                </a:solidFill>
              </a:rPr>
              <a:t>2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139 C 0.01719 -0.01922 0.03455 -0.03959 0.05851 -0.03588 C 0.08229 -0.03195 0.11285 -0.00394 0.1434 0.0243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5.55556E-7 -1.40611E-6 C 0.03993 0.01757 0.07986 0.03538 0.12534 0.03168 C 0.17083 0.02798 0.22187 0.003 0.27309 -0.02197 " pathEditMode="relative" ptsTypes="aaA">
                                      <p:cBhvr>
                                        <p:cTn id="8" dur="2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1782 C 0.01667 -0.00903 0.03316 -0.03565 0.05625 -0.03334 C 0.07951 -0.03102 0.10955 0.00115 0.13993 0.03333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-1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5.55556E-7 0.00532 C 0.03229 0.02963 0.06476 0.05417 0.11007 0.05092 C 0.15556 0.04792 0.21441 0.0169 0.27326 -0.01389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81221E-6 C 0.01475 -0.01874 0.02969 -0.03724 0.05225 -0.03192 C 0.07482 -0.0266 0.10521 0.00254 0.13576 0.03168 " pathEditMode="relative" ptsTypes="aaA">
                                      <p:cBhvr>
                                        <p:cTn id="18" dur="2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77778E-6 -0.00533 C 0.02622 0.01967 0.05261 0.0449 0.09809 0.04143 C 0.14358 0.03819 0.20816 0.00625 0.27327 -0.025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9.89824E-7 C -0.0165 -0.02798 -0.03299 -0.05596 -0.05382 -0.05966 C -0.07466 -0.06336 -0.11337 -0.02821 -0.12535 -0.02197 " pathEditMode="relative" ptsTypes="aaA">
                                      <p:cBhvr>
                                        <p:cTn id="24" dur="20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47 C -0.0375 0.034 -0.07552 0.06776 -0.12031 0.07216 C -0.1651 0.07655 -0.21666 0.05134 -0.26805 0.02637 " pathEditMode="relative" ptsTypes="aaA">
                                      <p:cBhvr>
                                        <p:cTn id="33" dur="2000" fill="hold"/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5.55556E-6 C 0.02049 -0.01737 0.04115 -0.03473 0.06355 -0.03195 C 0.08594 -0.02917 0.11007 -0.00626 0.13438 0.01666 " pathEditMode="relative" ptsTypes="aaA">
                                      <p:cBhvr>
                                        <p:cTn id="37" dur="2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1.94444E-6 1.11111E-6 C 0.03125 0.02199 0.0625 0.04421 0.10781 0.03889 C 0.15312 0.03356 0.21267 0.00046 0.27239 -0.03264 " pathEditMode="relative" ptsTypes="aaA">
                                      <p:cBhvr>
                                        <p:cTn id="39" dur="20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39593E-6 C -0.02691 -0.03122 -0.05382 -0.06221 -0.07621 -0.06545 C -0.09861 -0.06869 -0.11649 -0.0444 -0.13437 -0.01989 " pathEditMode="relative" ptsTypes="aaA">
                                      <p:cBhvr>
                                        <p:cTn id="43" dur="2000" fill="hold"/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3.66327E-6 C -0.04079 0.03561 -0.08159 0.07123 -0.1269 0.07539 C -0.17222 0.07955 -0.22187 0.0525 -0.27152 0.02567 " pathEditMode="relative" ptsTypes="aaA">
                                      <p:cBhvr>
                                        <p:cTn id="52" dur="2000" fill="hold"/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6" grpId="0"/>
      <p:bldP spid="22567" grpId="0"/>
      <p:bldP spid="22570" grpId="0"/>
      <p:bldP spid="22571" grpId="0"/>
      <p:bldP spid="22572" grpId="0"/>
      <p:bldP spid="22573" grpId="0"/>
      <p:bldP spid="22579" grpId="0"/>
      <p:bldP spid="22580" grpId="0"/>
      <p:bldP spid="22590" grpId="0"/>
      <p:bldP spid="22591" grpId="0"/>
      <p:bldP spid="22592" grpId="0"/>
      <p:bldP spid="22593" grpId="0"/>
      <p:bldP spid="22594" grpId="0" animBg="1"/>
      <p:bldP spid="22595" grpId="0" animBg="1"/>
      <p:bldP spid="226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nh-nen-slide-don-gian-va-tinh-te-anh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15600" cy="6858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397000"/>
          <a:ext cx="7620002" cy="492760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791200"/>
                <a:gridCol w="1828802"/>
              </a:tblGrid>
              <a:tr h="821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i="1" smtClean="0"/>
                        <a:t>ĐỌC</a:t>
                      </a:r>
                      <a:r>
                        <a:rPr lang="en-US" sz="2400" i="1" baseline="0" smtClean="0"/>
                        <a:t> </a:t>
                      </a:r>
                      <a:endParaRPr lang="en-US" sz="24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i="1" smtClean="0"/>
                        <a:t>VIẾT</a:t>
                      </a:r>
                      <a:endParaRPr lang="en-US" sz="2400" i="1"/>
                    </a:p>
                  </a:txBody>
                  <a:tcPr/>
                </a:tc>
              </a:tr>
              <a:tr h="821267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821267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821267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821267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821267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898525" y="395288"/>
            <a:ext cx="27954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Viết các phân số</a:t>
            </a:r>
            <a:r>
              <a:rPr lang="en-US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849313" y="2362200"/>
            <a:ext cx="2143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Hai phần năm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38200" y="3210580"/>
            <a:ext cx="3586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Mười một phần mười hai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914400" y="4048780"/>
            <a:ext cx="2101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Bốn </a:t>
            </a:r>
            <a:r>
              <a:rPr 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phần chín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38200" y="4810780"/>
            <a:ext cx="24304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Chín phần mười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859812" y="5648325"/>
            <a:ext cx="4626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vi-VN" sz="24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Năm mươi hai phần tám mươi tư</a:t>
            </a:r>
          </a:p>
        </p:txBody>
      </p: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6934200" y="2263775"/>
            <a:ext cx="417512" cy="784225"/>
            <a:chOff x="3359" y="2352"/>
            <a:chExt cx="263" cy="494"/>
          </a:xfrm>
        </p:grpSpPr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3417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3359" y="2352"/>
              <a:ext cx="2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2</a:t>
              </a: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3360" y="2555"/>
              <a:ext cx="2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5</a:t>
              </a:r>
            </a:p>
          </p:txBody>
        </p:sp>
      </p:grp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6934200" y="3025775"/>
            <a:ext cx="685800" cy="784225"/>
            <a:chOff x="3359" y="2352"/>
            <a:chExt cx="432" cy="494"/>
          </a:xfrm>
        </p:grpSpPr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3417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359" y="2352"/>
              <a:ext cx="2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360" y="2555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6934200" y="3940175"/>
            <a:ext cx="417512" cy="784225"/>
            <a:chOff x="3359" y="2352"/>
            <a:chExt cx="263" cy="494"/>
          </a:xfrm>
        </p:grpSpPr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3417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3359" y="2352"/>
              <a:ext cx="2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4</a:t>
              </a:r>
            </a:p>
          </p:txBody>
        </p:sp>
        <p:sp>
          <p:nvSpPr>
            <p:cNvPr id="23" name="Text Box 27"/>
            <p:cNvSpPr txBox="1">
              <a:spLocks noChangeArrowheads="1"/>
            </p:cNvSpPr>
            <p:nvPr/>
          </p:nvSpPr>
          <p:spPr bwMode="auto">
            <a:xfrm>
              <a:off x="3360" y="2555"/>
              <a:ext cx="2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9</a:t>
              </a:r>
            </a:p>
          </p:txBody>
        </p:sp>
      </p:grp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6934200" y="4702175"/>
            <a:ext cx="492125" cy="784225"/>
            <a:chOff x="624" y="2352"/>
            <a:chExt cx="310" cy="494"/>
          </a:xfrm>
        </p:grpSpPr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681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FF0000"/>
                </a:solidFill>
              </a:endParaRPr>
            </a:p>
          </p:txBody>
        </p:sp>
        <p:grpSp>
          <p:nvGrpSpPr>
            <p:cNvPr id="26" name="Group 30"/>
            <p:cNvGrpSpPr>
              <a:grpSpLocks/>
            </p:cNvGrpSpPr>
            <p:nvPr/>
          </p:nvGrpSpPr>
          <p:grpSpPr bwMode="auto">
            <a:xfrm>
              <a:off x="624" y="2352"/>
              <a:ext cx="310" cy="494"/>
              <a:chOff x="1257" y="3408"/>
              <a:chExt cx="310" cy="494"/>
            </a:xfrm>
          </p:grpSpPr>
          <p:sp>
            <p:nvSpPr>
              <p:cNvPr id="27" name="Text Box 31"/>
              <p:cNvSpPr txBox="1">
                <a:spLocks noChangeArrowheads="1"/>
              </p:cNvSpPr>
              <p:nvPr/>
            </p:nvSpPr>
            <p:spPr bwMode="auto">
              <a:xfrm>
                <a:off x="1301" y="3408"/>
                <a:ext cx="21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28" name="Text Box 32"/>
              <p:cNvSpPr txBox="1">
                <a:spLocks noChangeArrowheads="1"/>
              </p:cNvSpPr>
              <p:nvPr/>
            </p:nvSpPr>
            <p:spPr bwMode="auto">
              <a:xfrm>
                <a:off x="1257" y="3611"/>
                <a:ext cx="31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vi-VN" sz="2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</p:grpSp>
      <p:grpSp>
        <p:nvGrpSpPr>
          <p:cNvPr id="29" name="Group 33"/>
          <p:cNvGrpSpPr>
            <a:grpSpLocks/>
          </p:cNvGrpSpPr>
          <p:nvPr/>
        </p:nvGrpSpPr>
        <p:grpSpPr bwMode="auto">
          <a:xfrm>
            <a:off x="6923088" y="5540375"/>
            <a:ext cx="773112" cy="784225"/>
            <a:chOff x="3359" y="2352"/>
            <a:chExt cx="487" cy="494"/>
          </a:xfrm>
        </p:grpSpPr>
        <p:sp>
          <p:nvSpPr>
            <p:cNvPr id="30" name="Line 34"/>
            <p:cNvSpPr>
              <a:spLocks noChangeShapeType="1"/>
            </p:cNvSpPr>
            <p:nvPr/>
          </p:nvSpPr>
          <p:spPr bwMode="auto">
            <a:xfrm>
              <a:off x="3417" y="261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" name="Text Box 35"/>
            <p:cNvSpPr txBox="1">
              <a:spLocks noChangeArrowheads="1"/>
            </p:cNvSpPr>
            <p:nvPr/>
          </p:nvSpPr>
          <p:spPr bwMode="auto">
            <a:xfrm>
              <a:off x="3359" y="2352"/>
              <a:ext cx="3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</a:p>
          </p:txBody>
        </p:sp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3360" y="2555"/>
              <a:ext cx="48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vi-VN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</a:p>
          </p:txBody>
        </p:sp>
      </p:grpSp>
      <p:sp>
        <p:nvSpPr>
          <p:cNvPr id="33" name="Oval 39"/>
          <p:cNvSpPr>
            <a:spLocks noChangeArrowheads="1"/>
          </p:cNvSpPr>
          <p:nvPr/>
        </p:nvSpPr>
        <p:spPr bwMode="auto">
          <a:xfrm>
            <a:off x="304800" y="3048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rgbClr val="000066"/>
                </a:solidFill>
              </a:rPr>
              <a:t>3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F1F1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352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</cp:revision>
  <dcterms:created xsi:type="dcterms:W3CDTF">2016-03-07T16:35:54Z</dcterms:created>
  <dcterms:modified xsi:type="dcterms:W3CDTF">2016-04-12T08:28:59Z</dcterms:modified>
</cp:coreProperties>
</file>